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Neo Tech" charset="1" panose="020B0504030504040204"/>
      <p:regular r:id="rId22"/>
    </p:embeddedFont>
    <p:embeddedFont>
      <p:font typeface="Neo Tech Bold" charset="1" panose="020B0804030504040204"/>
      <p:regular r:id="rId23"/>
    </p:embeddedFont>
    <p:embeddedFont>
      <p:font typeface="Anton" charset="1" panose="00000500000000000000"/>
      <p:regular r:id="rId24"/>
    </p:embeddedFont>
    <p:embeddedFont>
      <p:font typeface="Poppins Bold" charset="1" panose="00000800000000000000"/>
      <p:regular r:id="rId25"/>
    </p:embeddedFont>
    <p:embeddedFont>
      <p:font typeface="Neo Tech Bold Italics" charset="1" panose="020B08040305040B0204"/>
      <p:regular r:id="rId26"/>
    </p:embeddedFont>
    <p:embeddedFont>
      <p:font typeface="Neo Tech Italics" charset="1" panose="020B05040305040B02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gif>
</file>

<file path=ppt/media/image4.png>
</file>

<file path=ppt/media/image5.svg>
</file>

<file path=ppt/media/image6.gif>
</file>

<file path=ppt/media/image7.png>
</file>

<file path=ppt/media/image8.png>
</file>

<file path=ppt/media/image9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gif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gif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2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gif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gif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gif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gif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020109" y="2605709"/>
            <a:ext cx="5077990" cy="50779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165946">
            <a:off x="8558360" y="507114"/>
            <a:ext cx="9272857" cy="9092355"/>
            <a:chOff x="0" y="0"/>
            <a:chExt cx="812800" cy="79697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796978"/>
            </a:xfrm>
            <a:custGeom>
              <a:avLst/>
              <a:gdLst/>
              <a:ahLst/>
              <a:cxnLst/>
              <a:rect r="r" b="b" t="t" l="l"/>
              <a:pathLst>
                <a:path h="796978" w="812800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10694109">
            <a:off x="9125957" y="1124174"/>
            <a:ext cx="8014237" cy="7858235"/>
            <a:chOff x="0" y="0"/>
            <a:chExt cx="812800" cy="7969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796978"/>
            </a:xfrm>
            <a:custGeom>
              <a:avLst/>
              <a:gdLst/>
              <a:ahLst/>
              <a:cxnLst/>
              <a:rect r="r" b="b" t="t" l="l"/>
              <a:pathLst>
                <a:path h="796978" w="812800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C6BF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10861334" y="4598030"/>
            <a:ext cx="15304372" cy="15304372"/>
          </a:xfrm>
          <a:custGeom>
            <a:avLst/>
            <a:gdLst/>
            <a:ahLst/>
            <a:cxnLst/>
            <a:rect r="r" b="b" t="t" l="l"/>
            <a:pathLst>
              <a:path h="15304372" w="15304372">
                <a:moveTo>
                  <a:pt x="0" y="0"/>
                </a:moveTo>
                <a:lnTo>
                  <a:pt x="15304372" y="0"/>
                </a:lnTo>
                <a:lnTo>
                  <a:pt x="15304372" y="15304372"/>
                </a:lnTo>
                <a:lnTo>
                  <a:pt x="0" y="153043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true" flipV="false" rot="0">
            <a:off x="10527156" y="742462"/>
            <a:ext cx="3958208" cy="189994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true" flipV="false" rot="0">
            <a:off x="12812316" y="7644598"/>
            <a:ext cx="3958208" cy="1899940"/>
          </a:xfrm>
          <a:prstGeom prst="rect">
            <a:avLst/>
          </a:prstGeom>
        </p:spPr>
      </p:pic>
      <p:grpSp>
        <p:nvGrpSpPr>
          <p:cNvPr name="Group 14" id="14"/>
          <p:cNvGrpSpPr/>
          <p:nvPr/>
        </p:nvGrpSpPr>
        <p:grpSpPr>
          <a:xfrm rot="0">
            <a:off x="-1911889" y="5417287"/>
            <a:ext cx="9629812" cy="1818800"/>
            <a:chOff x="0" y="0"/>
            <a:chExt cx="2109677" cy="39845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09677" cy="398459"/>
            </a:xfrm>
            <a:custGeom>
              <a:avLst/>
              <a:gdLst/>
              <a:ahLst/>
              <a:cxnLst/>
              <a:rect r="r" b="b" t="t" l="l"/>
              <a:pathLst>
                <a:path h="398459" w="2109677">
                  <a:moveTo>
                    <a:pt x="0" y="0"/>
                  </a:moveTo>
                  <a:lnTo>
                    <a:pt x="2109677" y="0"/>
                  </a:lnTo>
                  <a:lnTo>
                    <a:pt x="2109677" y="398459"/>
                  </a:lnTo>
                  <a:lnTo>
                    <a:pt x="0" y="398459"/>
                  </a:lnTo>
                  <a:close/>
                </a:path>
              </a:pathLst>
            </a:custGeom>
            <a:gradFill rotWithShape="true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109677" cy="4365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614590" y="3346033"/>
            <a:ext cx="6577755" cy="218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091"/>
              </a:lnSpc>
              <a:spcBef>
                <a:spcPct val="0"/>
              </a:spcBef>
            </a:pPr>
            <a:r>
              <a:rPr lang="en-US" sz="11494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ОСНОВЫ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14590" y="5071985"/>
            <a:ext cx="6989220" cy="218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091"/>
              </a:lnSpc>
              <a:spcBef>
                <a:spcPct val="0"/>
              </a:spcBef>
            </a:pPr>
            <a:r>
              <a:rPr lang="en-US" sz="11494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HTML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7039887" y="9038887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19952" y="326188"/>
            <a:ext cx="8092149" cy="1298716"/>
            <a:chOff x="0" y="0"/>
            <a:chExt cx="1928787" cy="3095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28787" cy="309553"/>
            </a:xfrm>
            <a:custGeom>
              <a:avLst/>
              <a:gdLst/>
              <a:ahLst/>
              <a:cxnLst/>
              <a:rect r="r" b="b" t="t" l="l"/>
              <a:pathLst>
                <a:path h="309553" w="1928787">
                  <a:moveTo>
                    <a:pt x="0" y="0"/>
                  </a:moveTo>
                  <a:lnTo>
                    <a:pt x="1928787" y="0"/>
                  </a:lnTo>
                  <a:lnTo>
                    <a:pt x="1928787" y="309553"/>
                  </a:lnTo>
                  <a:lnTo>
                    <a:pt x="0" y="309553"/>
                  </a:lnTo>
                  <a:close/>
                </a:path>
              </a:pathLst>
            </a:custGeom>
            <a:gradFill rotWithShape="true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85725"/>
              <a:ext cx="1928787" cy="39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039887" y="9038887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896709" y="3142443"/>
            <a:ext cx="10115062" cy="4485760"/>
          </a:xfrm>
          <a:custGeom>
            <a:avLst/>
            <a:gdLst/>
            <a:ahLst/>
            <a:cxnLst/>
            <a:rect r="r" b="b" t="t" l="l"/>
            <a:pathLst>
              <a:path h="4485760" w="10115062">
                <a:moveTo>
                  <a:pt x="0" y="0"/>
                </a:moveTo>
                <a:lnTo>
                  <a:pt x="10115062" y="0"/>
                </a:lnTo>
                <a:lnTo>
                  <a:pt x="10115062" y="4485760"/>
                </a:lnTo>
                <a:lnTo>
                  <a:pt x="0" y="4485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44" r="0" b="-144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9410" y="170471"/>
            <a:ext cx="10212530" cy="1505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27"/>
              </a:lnSpc>
            </a:pPr>
            <a:r>
              <a:rPr lang="en-US" sz="9213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4.2.1БЛОЧНЫЕ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21227" y="170471"/>
            <a:ext cx="8361796" cy="1505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27"/>
              </a:lnSpc>
            </a:pPr>
            <a:r>
              <a:rPr lang="en-US" sz="9213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ЭЛЕМЕНТЫ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9410" y="1510346"/>
            <a:ext cx="7313010" cy="8961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85"/>
              </a:lnSpc>
            </a:pPr>
            <a:r>
              <a:rPr lang="en-US" sz="2489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Блочные элементы — это такие элементы, которые в результате их объявления образуют блок на странице. Возможности блочных элементов: </a:t>
            </a:r>
          </a:p>
          <a:p>
            <a:pPr algn="just" marL="537575" indent="-268787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задать фон; </a:t>
            </a:r>
          </a:p>
          <a:p>
            <a:pPr algn="just" marL="537575" indent="-268787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обвести его контуром; </a:t>
            </a:r>
          </a:p>
          <a:p>
            <a:pPr algn="just" marL="537575" indent="-268787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задать отступы от</a:t>
            </a:r>
            <a:r>
              <a:rPr lang="en-US" b="true" sz="2489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других блоков; </a:t>
            </a:r>
          </a:p>
          <a:p>
            <a:pPr algn="just" marL="537575" indent="-268787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задать отступы элементам внутри блока; </a:t>
            </a:r>
          </a:p>
          <a:p>
            <a:pPr algn="just" marL="537575" indent="-268787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переместить его в любую часть страницы. </a:t>
            </a:r>
          </a:p>
          <a:p>
            <a:pPr algn="just">
              <a:lnSpc>
                <a:spcPts val="3485"/>
              </a:lnSpc>
            </a:pPr>
            <a:r>
              <a:rPr lang="en-US" sz="2489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Блочные элементы HTML представлены в большом количестве. Приведем в пример несколько блочных элементов, которые обозначаются тегами: </a:t>
            </a:r>
          </a:p>
          <a:p>
            <a:pPr algn="just">
              <a:lnSpc>
                <a:spcPts val="3485"/>
              </a:lnSpc>
            </a:pPr>
            <a:r>
              <a:rPr lang="en-US" sz="2489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<![CDATA[ <address>; <video>; <article>; <table>; <canvas>; <section>; <div>; <p>; <figure>; <nav>; <footer>; <form>; <h1> – <h6>; <header> и др. ]]></a:t>
            </a:r>
          </a:p>
          <a:p>
            <a:pPr algn="just">
              <a:lnSpc>
                <a:spcPts val="348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5047" y="328345"/>
            <a:ext cx="8092149" cy="1298716"/>
            <a:chOff x="0" y="0"/>
            <a:chExt cx="1928787" cy="3095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28787" cy="309553"/>
            </a:xfrm>
            <a:custGeom>
              <a:avLst/>
              <a:gdLst/>
              <a:ahLst/>
              <a:cxnLst/>
              <a:rect r="r" b="b" t="t" l="l"/>
              <a:pathLst>
                <a:path h="309553" w="1928787">
                  <a:moveTo>
                    <a:pt x="0" y="0"/>
                  </a:moveTo>
                  <a:lnTo>
                    <a:pt x="1928787" y="0"/>
                  </a:lnTo>
                  <a:lnTo>
                    <a:pt x="1928787" y="309553"/>
                  </a:lnTo>
                  <a:lnTo>
                    <a:pt x="0" y="309553"/>
                  </a:lnTo>
                  <a:close/>
                </a:path>
              </a:pathLst>
            </a:custGeom>
            <a:gradFill rotWithShape="true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85725"/>
              <a:ext cx="1928787" cy="39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039887" y="9038887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368160" y="3110143"/>
            <a:ext cx="7813673" cy="5322841"/>
          </a:xfrm>
          <a:custGeom>
            <a:avLst/>
            <a:gdLst/>
            <a:ahLst/>
            <a:cxnLst/>
            <a:rect r="r" b="b" t="t" l="l"/>
            <a:pathLst>
              <a:path h="5322841" w="7813673">
                <a:moveTo>
                  <a:pt x="0" y="0"/>
                </a:moveTo>
                <a:lnTo>
                  <a:pt x="7813673" y="0"/>
                </a:lnTo>
                <a:lnTo>
                  <a:pt x="7813673" y="5322841"/>
                </a:lnTo>
                <a:lnTo>
                  <a:pt x="0" y="53228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8253" r="-15286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9410" y="170471"/>
            <a:ext cx="10212530" cy="2800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27"/>
              </a:lnSpc>
            </a:pPr>
            <a:r>
              <a:rPr lang="en-US" sz="9213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4.2.2 СТРОЧНЫЕ</a:t>
            </a:r>
          </a:p>
          <a:p>
            <a:pPr algn="l">
              <a:lnSpc>
                <a:spcPts val="10227"/>
              </a:lnSpc>
            </a:pPr>
            <a:r>
              <a:rPr lang="en-US" sz="9213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50919" y="223570"/>
            <a:ext cx="7484021" cy="1505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27"/>
              </a:lnSpc>
            </a:pPr>
            <a:r>
              <a:rPr lang="en-US" sz="9213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ЭЛЕМЕНТЫ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9410" y="1510346"/>
            <a:ext cx="9002733" cy="879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85"/>
              </a:lnSpc>
            </a:pPr>
            <a:r>
              <a:rPr lang="en-US" sz="2489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Строчные элементы HTML не образуют блоков. А это значит, что они не размечают себе часть страницы. Их невозможно обвести контуром. Такие элементы прямиком воздействуют на контент внутри блока.</a:t>
            </a:r>
          </a:p>
          <a:p>
            <a:pPr algn="just">
              <a:lnSpc>
                <a:spcPts val="3485"/>
              </a:lnSpc>
            </a:pPr>
            <a:r>
              <a:rPr lang="en-US" sz="2489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 Отличие строчных элементов от блочных:</a:t>
            </a:r>
          </a:p>
          <a:p>
            <a:pPr algn="just">
              <a:lnSpc>
                <a:spcPts val="3485"/>
              </a:lnSpc>
            </a:pPr>
            <a:r>
              <a:rPr lang="en-US" sz="2489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· блочный элемент HTML создает вокруг элемента «разрыв страницы» с отступами, выделяя элемент среди остальных, поэтому такой элемент может быть любого размера;</a:t>
            </a:r>
          </a:p>
          <a:p>
            <a:pPr algn="just">
              <a:lnSpc>
                <a:spcPts val="3485"/>
              </a:lnSpc>
            </a:pPr>
            <a:r>
              <a:rPr lang="en-US" sz="2489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· строчный элемент ничего не создает вокруг элемента: ни разрывов, ни отступов, в общем, никак не отделяет элемент от других, поэтому его размер зависит от содержимого.</a:t>
            </a:r>
          </a:p>
          <a:p>
            <a:pPr algn="just">
              <a:lnSpc>
                <a:spcPts val="3485"/>
              </a:lnSpc>
            </a:pPr>
            <a:r>
              <a:rPr lang="en-US" sz="2489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Несколько примеров строчных элементов, которые обозначаются тегами:</a:t>
            </a:r>
          </a:p>
          <a:p>
            <a:pPr algn="just">
              <a:lnSpc>
                <a:spcPts val="3485"/>
              </a:lnSpc>
            </a:pPr>
            <a:r>
              <a:rPr lang="en-US" sz="2489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<![CDATA[<a>; <var>; <strong>; <abbr>; <b>; <br>; <big>; <button>; <code>; <em>;]]></a:t>
            </a:r>
          </a:p>
          <a:p>
            <a:pPr algn="just">
              <a:lnSpc>
                <a:spcPts val="3485"/>
              </a:lnSpc>
            </a:pPr>
            <a:r>
              <a:rPr lang="en-US" sz="2489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&lt;img&gt;; &lt;input&gt;; &lt;label&gt;; &lt;script&gt;; &lt;span&gt; </a:t>
            </a:r>
          </a:p>
          <a:p>
            <a:pPr algn="just">
              <a:lnSpc>
                <a:spcPts val="3485"/>
              </a:lnSpc>
            </a:pPr>
            <a:r>
              <a:rPr lang="en-US" sz="2489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 </a:t>
            </a:r>
          </a:p>
          <a:p>
            <a:pPr algn="just">
              <a:lnSpc>
                <a:spcPts val="348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742546" y="322630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39274" y="-178380"/>
            <a:ext cx="11912346" cy="3082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47"/>
              </a:lnSpc>
            </a:pPr>
            <a:r>
              <a:rPr lang="en-US" sz="8391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4.3 ТИПЫ ЭЛЕМЕНТОВ</a:t>
            </a:r>
          </a:p>
          <a:p>
            <a:pPr algn="ctr">
              <a:lnSpc>
                <a:spcPts val="11747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35402" y="1454286"/>
            <a:ext cx="17417196" cy="3387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0"/>
              </a:lnSpc>
            </a:pPr>
            <a:r>
              <a:rPr lang="en-US" sz="2371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HTML элементы бывают парные и одинарные. </a:t>
            </a:r>
          </a:p>
          <a:p>
            <a:pPr algn="l">
              <a:lnSpc>
                <a:spcPts val="3320"/>
              </a:lnSpc>
            </a:pPr>
            <a:r>
              <a:rPr lang="en-US" sz="2371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  Содержимое </a:t>
            </a:r>
            <a:r>
              <a:rPr lang="en-US" sz="2371" i="true">
                <a:solidFill>
                  <a:srgbClr val="240960"/>
                </a:solidFill>
                <a:latin typeface="Neo Tech Italics"/>
                <a:ea typeface="Neo Tech Italics"/>
                <a:cs typeface="Neo Tech Italics"/>
                <a:sym typeface="Neo Tech Italics"/>
              </a:rPr>
              <a:t>парного элемента</a:t>
            </a:r>
            <a:r>
              <a:rPr lang="en-US" sz="2371" i="true" b="true">
                <a:solidFill>
                  <a:srgbClr val="240960"/>
                </a:solidFill>
                <a:latin typeface="Neo Tech Bold Italics"/>
                <a:ea typeface="Neo Tech Bold Italics"/>
                <a:cs typeface="Neo Tech Bold Italics"/>
                <a:sym typeface="Neo Tech Bold Italics"/>
              </a:rPr>
              <a:t> </a:t>
            </a:r>
            <a:r>
              <a:rPr lang="en-US" sz="2371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пишется между открывающим &lt;&gt; и закрывающим &lt;/&gt; тегами.</a:t>
            </a:r>
          </a:p>
          <a:p>
            <a:pPr algn="l">
              <a:lnSpc>
                <a:spcPts val="3320"/>
              </a:lnSpc>
            </a:pPr>
          </a:p>
          <a:p>
            <a:pPr algn="l">
              <a:lnSpc>
                <a:spcPts val="3320"/>
              </a:lnSpc>
            </a:pPr>
            <a:r>
              <a:rPr lang="en-US" sz="2371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  </a:t>
            </a:r>
            <a:r>
              <a:rPr lang="en-US" sz="2371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В </a:t>
            </a:r>
            <a:r>
              <a:rPr lang="en-US" sz="2371" i="true">
                <a:solidFill>
                  <a:srgbClr val="240960"/>
                </a:solidFill>
                <a:latin typeface="Neo Tech Italics"/>
                <a:ea typeface="Neo Tech Italics"/>
                <a:cs typeface="Neo Tech Italics"/>
                <a:sym typeface="Neo Tech Italics"/>
              </a:rPr>
              <a:t>одинарных элементах</a:t>
            </a:r>
            <a:r>
              <a:rPr lang="en-US" sz="2371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<![CDATA[ содержимого нет, поэтому их также называют пустыми. Закрывающего тега в этих элементах также нет. К одинарным элементам относится <br/>. Одинарными элементами HTML являются <area>, <base>, <br>, <col>, <embed>, <hr>, <img>, <input>, <keygen>, <link>, <meta>, <param>, <source>, <track> и <wbr>.]]></a:t>
            </a:r>
          </a:p>
          <a:p>
            <a:pPr algn="l">
              <a:lnSpc>
                <a:spcPts val="3320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453805" y="8819474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5" y="0"/>
                </a:lnTo>
                <a:lnTo>
                  <a:pt x="438825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599145" y="4557905"/>
            <a:ext cx="11792604" cy="5264555"/>
          </a:xfrm>
          <a:custGeom>
            <a:avLst/>
            <a:gdLst/>
            <a:ahLst/>
            <a:cxnLst/>
            <a:rect r="r" b="b" t="t" l="l"/>
            <a:pathLst>
              <a:path h="5264555" w="11792604">
                <a:moveTo>
                  <a:pt x="0" y="0"/>
                </a:moveTo>
                <a:lnTo>
                  <a:pt x="11792604" y="0"/>
                </a:lnTo>
                <a:lnTo>
                  <a:pt x="11792604" y="5264556"/>
                </a:lnTo>
                <a:lnTo>
                  <a:pt x="0" y="52645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742546" y="322630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53805" y="8819474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5" y="0"/>
                </a:lnTo>
                <a:lnTo>
                  <a:pt x="438825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087035" y="2007993"/>
            <a:ext cx="9286566" cy="6893574"/>
          </a:xfrm>
          <a:custGeom>
            <a:avLst/>
            <a:gdLst/>
            <a:ahLst/>
            <a:cxnLst/>
            <a:rect r="r" b="b" t="t" l="l"/>
            <a:pathLst>
              <a:path h="6893574" w="9286566">
                <a:moveTo>
                  <a:pt x="0" y="0"/>
                </a:moveTo>
                <a:lnTo>
                  <a:pt x="9286566" y="0"/>
                </a:lnTo>
                <a:lnTo>
                  <a:pt x="9286566" y="6893574"/>
                </a:lnTo>
                <a:lnTo>
                  <a:pt x="0" y="68935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539274" y="-178380"/>
            <a:ext cx="11912346" cy="3082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47"/>
              </a:lnSpc>
            </a:pPr>
            <a:r>
              <a:rPr lang="en-US" sz="8391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4.3 ТИПЫ ЭЛЕМЕНТОВ</a:t>
            </a:r>
          </a:p>
          <a:p>
            <a:pPr algn="ctr">
              <a:lnSpc>
                <a:spcPts val="11747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373241" y="1299595"/>
            <a:ext cx="12714153" cy="792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5"/>
              </a:lnSpc>
            </a:pPr>
            <a:r>
              <a:rPr lang="en-US" sz="2189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Отображение HTML кода в браузере</a:t>
            </a:r>
          </a:p>
          <a:p>
            <a:pPr algn="ctr">
              <a:lnSpc>
                <a:spcPts val="306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742546" y="322630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53805" y="8819474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5" y="0"/>
                </a:lnTo>
                <a:lnTo>
                  <a:pt x="438825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66070" y="3379774"/>
            <a:ext cx="9975470" cy="1877469"/>
          </a:xfrm>
          <a:custGeom>
            <a:avLst/>
            <a:gdLst/>
            <a:ahLst/>
            <a:cxnLst/>
            <a:rect r="r" b="b" t="t" l="l"/>
            <a:pathLst>
              <a:path h="1877469" w="9975470">
                <a:moveTo>
                  <a:pt x="0" y="0"/>
                </a:moveTo>
                <a:lnTo>
                  <a:pt x="9975470" y="0"/>
                </a:lnTo>
                <a:lnTo>
                  <a:pt x="9975470" y="1877470"/>
                </a:lnTo>
                <a:lnTo>
                  <a:pt x="0" y="18774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690615" y="6482954"/>
            <a:ext cx="11234623" cy="922999"/>
          </a:xfrm>
          <a:custGeom>
            <a:avLst/>
            <a:gdLst/>
            <a:ahLst/>
            <a:cxnLst/>
            <a:rect r="r" b="b" t="t" l="l"/>
            <a:pathLst>
              <a:path h="922999" w="11234623">
                <a:moveTo>
                  <a:pt x="0" y="0"/>
                </a:moveTo>
                <a:lnTo>
                  <a:pt x="11234623" y="0"/>
                </a:lnTo>
                <a:lnTo>
                  <a:pt x="11234623" y="922999"/>
                </a:lnTo>
                <a:lnTo>
                  <a:pt x="0" y="9229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32928" y="-1220"/>
            <a:ext cx="15062581" cy="3085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61"/>
              </a:lnSpc>
            </a:pPr>
            <a:r>
              <a:rPr lang="en-US" sz="8400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4.4 ВЛОЖЕННЫЕ ЭЛЕМЕНТЫ</a:t>
            </a:r>
          </a:p>
          <a:p>
            <a:pPr algn="ctr">
              <a:lnSpc>
                <a:spcPts val="11761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737467" y="1569080"/>
            <a:ext cx="12425228" cy="2316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5"/>
              </a:lnSpc>
            </a:pPr>
            <a:r>
              <a:rPr lang="en-US" sz="2189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Вы также можете располагать элементы внутри других элементов — это называется вложением. Если мы хотим заявить, что наша кошка очень раздражена, мы можем заключить слово «очень» в элемент &lt;strong&gt;, который указывает, что слово должно быть сильно акцентированно</a:t>
            </a:r>
          </a:p>
          <a:p>
            <a:pPr algn="l">
              <a:lnSpc>
                <a:spcPts val="3065"/>
              </a:lnSpc>
            </a:pPr>
          </a:p>
          <a:p>
            <a:pPr algn="l">
              <a:lnSpc>
                <a:spcPts val="3065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690615" y="5438219"/>
            <a:ext cx="5453385" cy="56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8"/>
              </a:lnSpc>
              <a:spcBef>
                <a:spcPct val="0"/>
              </a:spcBef>
            </a:pPr>
            <a:r>
              <a:rPr lang="en-US" sz="2991">
                <a:solidFill>
                  <a:srgbClr val="280EAD"/>
                </a:solidFill>
                <a:latin typeface="Neo Tech"/>
                <a:ea typeface="Neo Tech"/>
                <a:cs typeface="Neo Tech"/>
                <a:sym typeface="Neo Tech"/>
              </a:rPr>
              <a:t>ВЛОЖЕННЫЙ ТЕГ &lt;STRONG&gt;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690615" y="7586928"/>
            <a:ext cx="9584984" cy="56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8"/>
              </a:lnSpc>
              <a:spcBef>
                <a:spcPct val="0"/>
              </a:spcBef>
            </a:pPr>
            <a:r>
              <a:rPr lang="en-US" b="true" sz="2991">
                <a:solidFill>
                  <a:srgbClr val="FF3131"/>
                </a:solidFill>
                <a:latin typeface="Neo Tech Bold"/>
                <a:ea typeface="Neo Tech Bold"/>
                <a:cs typeface="Neo Tech Bold"/>
                <a:sym typeface="Neo Tech Bold"/>
              </a:rPr>
              <a:t>НЕПРАВИЛЬНАЯ ВЛОЖЕННОСТЬ ЭЛЕМЕНТОВ!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89200" y="1590435"/>
            <a:ext cx="22247141" cy="1298716"/>
            <a:chOff x="0" y="0"/>
            <a:chExt cx="5302669" cy="3095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02669" cy="309553"/>
            </a:xfrm>
            <a:custGeom>
              <a:avLst/>
              <a:gdLst/>
              <a:ahLst/>
              <a:cxnLst/>
              <a:rect r="r" b="b" t="t" l="l"/>
              <a:pathLst>
                <a:path h="309553" w="5302669">
                  <a:moveTo>
                    <a:pt x="0" y="0"/>
                  </a:moveTo>
                  <a:lnTo>
                    <a:pt x="5302669" y="0"/>
                  </a:lnTo>
                  <a:lnTo>
                    <a:pt x="5302669" y="309553"/>
                  </a:lnTo>
                  <a:lnTo>
                    <a:pt x="0" y="309553"/>
                  </a:lnTo>
                  <a:close/>
                </a:path>
              </a:pathLst>
            </a:custGeom>
            <a:gradFill rotWithShape="true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5302669" cy="3857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10834017" y="1913509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5302342" y="429110"/>
            <a:ext cx="1628529" cy="2114973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17039887" y="9038887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037322" y="3524926"/>
            <a:ext cx="10823352" cy="6277544"/>
          </a:xfrm>
          <a:custGeom>
            <a:avLst/>
            <a:gdLst/>
            <a:ahLst/>
            <a:cxnLst/>
            <a:rect r="r" b="b" t="t" l="l"/>
            <a:pathLst>
              <a:path h="6277544" w="10823352">
                <a:moveTo>
                  <a:pt x="0" y="0"/>
                </a:moveTo>
                <a:lnTo>
                  <a:pt x="10823352" y="0"/>
                </a:lnTo>
                <a:lnTo>
                  <a:pt x="10823352" y="6277544"/>
                </a:lnTo>
                <a:lnTo>
                  <a:pt x="0" y="62775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886421" y="228633"/>
            <a:ext cx="10415922" cy="2692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4"/>
              </a:lnSpc>
            </a:pPr>
            <a:r>
              <a:rPr lang="en-US" sz="8913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5. ПРИМЕНЕНИЕ</a:t>
            </a:r>
          </a:p>
          <a:p>
            <a:pPr algn="l">
              <a:lnSpc>
                <a:spcPts val="9894"/>
              </a:lnSpc>
            </a:pPr>
            <a:r>
              <a:rPr lang="en-US" sz="8913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 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57817" y="1578290"/>
            <a:ext cx="8746308" cy="2692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4"/>
              </a:lnSpc>
            </a:pPr>
            <a:r>
              <a:rPr lang="en-US" sz="8913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 HTML В WEB</a:t>
            </a:r>
          </a:p>
          <a:p>
            <a:pPr algn="l">
              <a:lnSpc>
                <a:spcPts val="9894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0" y="3229911"/>
            <a:ext cx="6846650" cy="6482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8"/>
              </a:lnSpc>
              <a:spcBef>
                <a:spcPct val="0"/>
              </a:spcBef>
            </a:pPr>
            <a:r>
              <a:rPr lang="en-US" b="true" sz="2791">
                <a:solidFill>
                  <a:srgbClr val="280EAD"/>
                </a:solidFill>
                <a:latin typeface="Neo Tech Bold"/>
                <a:ea typeface="Neo Tech Bold"/>
                <a:cs typeface="Neo Tech Bold"/>
                <a:sym typeface="Neo Tech Bold"/>
              </a:rPr>
              <a:t>С ПОМОЩЬЮ ЯЗЫКА РАЗМЕТКИ HTML БРАУЗЕР ДЕЛАЕТ ЗАПРОС ПО АДРЕСУ, КОТОРЫЙ ВВЁЛ ПОЛЬЗОВАТЕЛЬ, И ПОЛУЧАЕТ ФАЙЛ В ФОРМАТЕ «.HTML». БРАУЗЕР РАСПОЗНАЁТ КОД, ВЫБИРАЕТ ЗНАКОМЫЕ ДЛЯ СЕБЯ СИГНАЛЫ: ПОНИМАЕТ, ЧТО НАПИСАТЬ СЛОВАМИ, ГДЕ ПОСТАВИТЬ ЗАГОЛОВОК И КАКОЙ ИМЕННО. ТАКИМ ОБРАЗОМ, КОД ИЗ ФАЙЛА ПРЕОБРАЗУЕТСЯ В НЕОБХОДИМЫЕ ВИЗУАЛЬНЫЕ ОБЪЕКТЫ.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742546" y="322630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79000"/>
          </a:blip>
          <a:srcRect l="0" t="0" r="0" b="0"/>
          <a:stretch>
            <a:fillRect/>
          </a:stretch>
        </p:blipFill>
        <p:spPr>
          <a:xfrm flipH="false" flipV="false" rot="0">
            <a:off x="1279153" y="1913509"/>
            <a:ext cx="7287857" cy="2441432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>
            <a:off x="8778064" y="3609059"/>
            <a:ext cx="1210781" cy="0"/>
          </a:xfrm>
          <a:prstGeom prst="line">
            <a:avLst/>
          </a:prstGeom>
          <a:ln cap="flat" w="142875">
            <a:gradFill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4268488" y="-276452"/>
            <a:ext cx="5077990" cy="50779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858617" y="2461588"/>
            <a:ext cx="12406538" cy="895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10"/>
              </a:lnSpc>
              <a:spcBef>
                <a:spcPct val="0"/>
              </a:spcBef>
            </a:pPr>
            <a:r>
              <a:rPr lang="en-US" b="true" sz="4721">
                <a:solidFill>
                  <a:srgbClr val="3428BA"/>
                </a:solidFill>
                <a:latin typeface="Neo Tech Bold"/>
                <a:ea typeface="Neo Tech Bold"/>
                <a:cs typeface="Neo Tech Bold"/>
                <a:sym typeface="Neo Tech Bold"/>
              </a:rPr>
              <a:t> СПИСОК ИСПОЛЬЗОВАННЫХ РЕСУРСОВ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622198" y="3690022"/>
            <a:ext cx="13637102" cy="5836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3"/>
              </a:lnSpc>
            </a:pPr>
            <a:r>
              <a:rPr lang="en-US" sz="4145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 1. HTML | MDN (mozilla.org)</a:t>
            </a:r>
          </a:p>
          <a:p>
            <a:pPr algn="l">
              <a:lnSpc>
                <a:spcPts val="5803"/>
              </a:lnSpc>
            </a:pPr>
            <a:r>
              <a:rPr lang="en-US" sz="4145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2. HTML Учебник - Язык для создания веб-страниц — schoolsw3.com</a:t>
            </a:r>
          </a:p>
          <a:p>
            <a:pPr algn="l">
              <a:lnSpc>
                <a:spcPts val="5803"/>
              </a:lnSpc>
            </a:pPr>
            <a:r>
              <a:rPr lang="en-US" sz="4145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3. HTML и HTML5. Описание тегов по основным разделам (html5book.ru)</a:t>
            </a:r>
          </a:p>
          <a:p>
            <a:pPr algn="l">
              <a:lnSpc>
                <a:spcPts val="5803"/>
              </a:lnSpc>
            </a:pPr>
            <a:r>
              <a:rPr lang="en-US" sz="4145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4. HTML уроки с нуля - учебник для начинающих (html5css.ru)</a:t>
            </a:r>
          </a:p>
          <a:p>
            <a:pPr algn="l">
              <a:lnSpc>
                <a:spcPts val="5803"/>
              </a:lnSpc>
              <a:spcBef>
                <a:spcPct val="0"/>
              </a:spcBef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6368657" y="9378251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28492" y="1141771"/>
            <a:ext cx="10031016" cy="785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8727" indent="-394363" lvl="1">
              <a:lnSpc>
                <a:spcPts val="5114"/>
              </a:lnSpc>
              <a:buAutoNum type="arabicPeriod" startAt="1"/>
            </a:pPr>
            <a:r>
              <a:rPr lang="en-US" b="true" sz="3653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Понятие HTML </a:t>
            </a:r>
          </a:p>
          <a:p>
            <a:pPr algn="l" marL="788727" indent="-394363" lvl="1">
              <a:lnSpc>
                <a:spcPts val="5114"/>
              </a:lnSpc>
              <a:buAutoNum type="arabicPeriod" startAt="1"/>
            </a:pPr>
            <a:r>
              <a:rPr lang="en-US" b="true" sz="3653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История возникновения HTML </a:t>
            </a:r>
          </a:p>
          <a:p>
            <a:pPr algn="l" marL="788727" indent="-394363" lvl="1">
              <a:lnSpc>
                <a:spcPts val="5114"/>
              </a:lnSpc>
              <a:buAutoNum type="arabicPeriod" startAt="1"/>
            </a:pPr>
            <a:r>
              <a:rPr lang="en-US" b="true" sz="3653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Структура документа </a:t>
            </a:r>
          </a:p>
          <a:p>
            <a:pPr algn="l" marL="788727" indent="-394363" lvl="1">
              <a:lnSpc>
                <a:spcPts val="5114"/>
              </a:lnSpc>
              <a:buAutoNum type="arabicPeriod" startAt="1"/>
            </a:pPr>
            <a:r>
              <a:rPr lang="en-US" b="true" sz="3653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HTML элементы </a:t>
            </a:r>
          </a:p>
          <a:p>
            <a:pPr algn="l">
              <a:lnSpc>
                <a:spcPts val="5114"/>
              </a:lnSpc>
            </a:pP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      </a:t>
            </a:r>
            <a:r>
              <a:rPr lang="en-US" sz="3653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4.1</a:t>
            </a: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Анатомия элементов</a:t>
            </a:r>
          </a:p>
          <a:p>
            <a:pPr algn="l">
              <a:lnSpc>
                <a:spcPts val="5114"/>
              </a:lnSpc>
            </a:pP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      </a:t>
            </a:r>
            <a:r>
              <a:rPr lang="en-US" sz="3653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4.2</a:t>
            </a: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Виды элементов</a:t>
            </a:r>
          </a:p>
          <a:p>
            <a:pPr algn="l">
              <a:lnSpc>
                <a:spcPts val="5114"/>
              </a:lnSpc>
            </a:pP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      </a:t>
            </a:r>
            <a:r>
              <a:rPr lang="en-US" sz="3653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4.3</a:t>
            </a: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Типы элементов</a:t>
            </a:r>
          </a:p>
          <a:p>
            <a:pPr algn="l">
              <a:lnSpc>
                <a:spcPts val="5251"/>
              </a:lnSpc>
            </a:pPr>
            <a:r>
              <a:rPr lang="en-US" sz="3751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      </a:t>
            </a:r>
            <a:r>
              <a:rPr lang="en-US" sz="3751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4.4</a:t>
            </a:r>
            <a:r>
              <a:rPr lang="en-US" sz="3751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Вложенные элементы</a:t>
            </a:r>
          </a:p>
          <a:p>
            <a:pPr algn="l">
              <a:lnSpc>
                <a:spcPts val="5114"/>
              </a:lnSpc>
            </a:pP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   </a:t>
            </a:r>
            <a:r>
              <a:rPr lang="en-US" sz="3653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5. </a:t>
            </a: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Применение HTML в WEB </a:t>
            </a:r>
          </a:p>
          <a:p>
            <a:pPr algn="l">
              <a:lnSpc>
                <a:spcPts val="5114"/>
              </a:lnSpc>
            </a:pP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   </a:t>
            </a:r>
            <a:r>
              <a:rPr lang="en-US" sz="3653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6.</a:t>
            </a: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Список рекомендованных ресурсов </a:t>
            </a:r>
          </a:p>
          <a:p>
            <a:pPr algn="l">
              <a:lnSpc>
                <a:spcPts val="5114"/>
              </a:lnSpc>
            </a:pPr>
          </a:p>
          <a:p>
            <a:pPr algn="l">
              <a:lnSpc>
                <a:spcPts val="5114"/>
              </a:lnSpc>
            </a:pPr>
            <a:r>
              <a:rPr lang="en-US" sz="3653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149196" y="-23685"/>
            <a:ext cx="1989609" cy="1052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79"/>
              </a:lnSpc>
              <a:spcBef>
                <a:spcPct val="0"/>
              </a:spcBef>
            </a:pPr>
            <a:r>
              <a:rPr lang="en-US" sz="5556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ПЛАН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834017" y="1913509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661589" y="1028700"/>
            <a:ext cx="1098588" cy="138187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5685338" y="5391660"/>
            <a:ext cx="1203221" cy="1513485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7039887" y="9038887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630149" y="2198071"/>
            <a:ext cx="4707075" cy="4707075"/>
          </a:xfrm>
          <a:custGeom>
            <a:avLst/>
            <a:gdLst/>
            <a:ahLst/>
            <a:cxnLst/>
            <a:rect r="r" b="b" t="t" l="l"/>
            <a:pathLst>
              <a:path h="4707075" w="4707075">
                <a:moveTo>
                  <a:pt x="0" y="0"/>
                </a:moveTo>
                <a:lnTo>
                  <a:pt x="4707075" y="0"/>
                </a:lnTo>
                <a:lnTo>
                  <a:pt x="4707075" y="4707074"/>
                </a:lnTo>
                <a:lnTo>
                  <a:pt x="0" y="47070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322803"/>
            <a:ext cx="11422035" cy="1945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355"/>
              </a:lnSpc>
              <a:spcBef>
                <a:spcPct val="0"/>
              </a:spcBef>
            </a:pPr>
            <a:r>
              <a:rPr lang="en-US" sz="10253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 1.ПОНЯТИЕ HTML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06204" y="2193189"/>
            <a:ext cx="10723946" cy="7429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3"/>
              </a:lnSpc>
            </a:pPr>
            <a:r>
              <a:rPr lang="en-US" sz="4159">
                <a:solidFill>
                  <a:srgbClr val="240960"/>
                </a:solidFill>
                <a:latin typeface="Neo Tech"/>
                <a:ea typeface="Neo Tech"/>
                <a:cs typeface="Neo Tech"/>
                <a:sym typeface="Neo Tech"/>
              </a:rPr>
              <a:t> HTML (Hypertext Markup Language) — это код, который используется для структурирования и отображения веб-страницы и её контента. Например: контент может быть структурирован внутри множества параграфов, маркированных списков или с использованием изображений и таблиц данных. </a:t>
            </a:r>
          </a:p>
          <a:p>
            <a:pPr algn="ctr">
              <a:lnSpc>
                <a:spcPts val="582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30491" y="224517"/>
            <a:ext cx="9479995" cy="2277128"/>
            <a:chOff x="0" y="0"/>
            <a:chExt cx="2259584" cy="5427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59584" cy="542760"/>
            </a:xfrm>
            <a:custGeom>
              <a:avLst/>
              <a:gdLst/>
              <a:ahLst/>
              <a:cxnLst/>
              <a:rect r="r" b="b" t="t" l="l"/>
              <a:pathLst>
                <a:path h="542760" w="2259584">
                  <a:moveTo>
                    <a:pt x="0" y="0"/>
                  </a:moveTo>
                  <a:lnTo>
                    <a:pt x="2259584" y="0"/>
                  </a:lnTo>
                  <a:lnTo>
                    <a:pt x="2259584" y="542760"/>
                  </a:lnTo>
                  <a:lnTo>
                    <a:pt x="0" y="542760"/>
                  </a:lnTo>
                  <a:close/>
                </a:path>
              </a:pathLst>
            </a:custGeom>
            <a:gradFill rotWithShape="true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59584" cy="580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020109" y="2605709"/>
            <a:ext cx="5077990" cy="50779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 rot="0">
            <a:off x="14221701" y="392517"/>
            <a:ext cx="3958208" cy="189994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 rot="0">
            <a:off x="15938961" y="8731663"/>
            <a:ext cx="3240285" cy="1555337"/>
          </a:xfrm>
          <a:prstGeom prst="rect">
            <a:avLst/>
          </a:prstGeom>
        </p:spPr>
      </p:pic>
      <p:sp>
        <p:nvSpPr>
          <p:cNvPr name="Freeform 10" id="10"/>
          <p:cNvSpPr/>
          <p:nvPr/>
        </p:nvSpPr>
        <p:spPr>
          <a:xfrm flipH="false" flipV="false" rot="0">
            <a:off x="2824553" y="9038887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5" y="0"/>
                </a:lnTo>
                <a:lnTo>
                  <a:pt x="438825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13275" y="632858"/>
            <a:ext cx="9618120" cy="2212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00"/>
              </a:lnSpc>
            </a:pPr>
            <a:r>
              <a:rPr lang="en-US" sz="564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2. ИСТОРИЯ ВОЗНИКНОВЕНИЯ HTML </a:t>
            </a:r>
          </a:p>
          <a:p>
            <a:pPr algn="l">
              <a:lnSpc>
                <a:spcPts val="570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30491" y="2659889"/>
            <a:ext cx="17328613" cy="6522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97"/>
              </a:lnSpc>
            </a:pPr>
            <a:r>
              <a:rPr lang="en-US" sz="3069" b="true">
                <a:solidFill>
                  <a:srgbClr val="240960"/>
                </a:solidFill>
                <a:latin typeface="Poppins Bold"/>
                <a:ea typeface="Poppins Bold"/>
                <a:cs typeface="Poppins Bold"/>
                <a:sym typeface="Poppins Bold"/>
              </a:rPr>
              <a:t>   1969г. - Чарльз Гольдфарб (американский ученый), работающий в компании IBM, создал прототип языка для разметки технической документации, впоследствии названного GML.  Позже ему придали статус международного стандарта — SGML (Standard Generalized Markup Language).</a:t>
            </a:r>
          </a:p>
          <a:p>
            <a:pPr algn="l">
              <a:lnSpc>
                <a:spcPts val="4297"/>
              </a:lnSpc>
            </a:pPr>
            <a:r>
              <a:rPr lang="en-US" sz="3069" b="true">
                <a:solidFill>
                  <a:srgbClr val="240960"/>
                </a:solidFill>
                <a:latin typeface="Poppins Bold"/>
                <a:ea typeface="Poppins Bold"/>
                <a:cs typeface="Poppins Bold"/>
                <a:sym typeface="Poppins Bold"/>
              </a:rPr>
              <a:t>    1980г. -  Тим Бернерс-Ли, британский учёный, работающий в ЦЕРН (Европейская организация по ядерным исследованиям) предложил использовать гипертекст для связывания документов, что стало основой для создания HTML. </a:t>
            </a:r>
          </a:p>
          <a:p>
            <a:pPr algn="l">
              <a:lnSpc>
                <a:spcPts val="4297"/>
              </a:lnSpc>
            </a:pPr>
            <a:r>
              <a:rPr lang="en-US" sz="3069" b="true">
                <a:solidFill>
                  <a:srgbClr val="240960"/>
                </a:solidFill>
                <a:latin typeface="Poppins Bold"/>
                <a:ea typeface="Poppins Bold"/>
                <a:cs typeface="Poppins Bold"/>
                <a:sym typeface="Poppins Bold"/>
              </a:rPr>
              <a:t>    В 1991 году сотрудники европейского института физики частиц (CERN), занятые созданием системы передачи гипертекстовой информации через Интернет, выбрали в качестве основы для нового языка разметки гипертекстовых документов HTML (Hyper Text Markup Language — язык разметки гипертекста). </a:t>
            </a:r>
          </a:p>
          <a:p>
            <a:pPr algn="l">
              <a:lnSpc>
                <a:spcPts val="429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27953" y="2600637"/>
            <a:ext cx="7774399" cy="6797715"/>
          </a:xfrm>
          <a:custGeom>
            <a:avLst/>
            <a:gdLst/>
            <a:ahLst/>
            <a:cxnLst/>
            <a:rect r="r" b="b" t="t" l="l"/>
            <a:pathLst>
              <a:path h="6797715" w="7774399">
                <a:moveTo>
                  <a:pt x="0" y="0"/>
                </a:moveTo>
                <a:lnTo>
                  <a:pt x="7774398" y="0"/>
                </a:lnTo>
                <a:lnTo>
                  <a:pt x="7774398" y="6797715"/>
                </a:lnTo>
                <a:lnTo>
                  <a:pt x="0" y="6797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5157" y="167802"/>
            <a:ext cx="9479995" cy="2277128"/>
            <a:chOff x="0" y="0"/>
            <a:chExt cx="2259584" cy="5427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59584" cy="542760"/>
            </a:xfrm>
            <a:custGeom>
              <a:avLst/>
              <a:gdLst/>
              <a:ahLst/>
              <a:cxnLst/>
              <a:rect r="r" b="b" t="t" l="l"/>
              <a:pathLst>
                <a:path h="542760" w="2259584">
                  <a:moveTo>
                    <a:pt x="0" y="0"/>
                  </a:moveTo>
                  <a:lnTo>
                    <a:pt x="2259584" y="0"/>
                  </a:lnTo>
                  <a:lnTo>
                    <a:pt x="2259584" y="542760"/>
                  </a:lnTo>
                  <a:lnTo>
                    <a:pt x="0" y="542760"/>
                  </a:lnTo>
                  <a:close/>
                </a:path>
              </a:pathLst>
            </a:custGeom>
            <a:gradFill rotWithShape="true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259584" cy="580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7941" y="576143"/>
            <a:ext cx="9618120" cy="2212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00"/>
              </a:lnSpc>
            </a:pPr>
            <a:r>
              <a:rPr lang="en-US" sz="564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2. ИСТОРИЯ ВОЗНИКНОВЕНИЯ HTML </a:t>
            </a:r>
          </a:p>
          <a:p>
            <a:pPr algn="l">
              <a:lnSpc>
                <a:spcPts val="57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89200" y="1590435"/>
            <a:ext cx="22247141" cy="1298716"/>
            <a:chOff x="0" y="0"/>
            <a:chExt cx="5302669" cy="3095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02669" cy="309553"/>
            </a:xfrm>
            <a:custGeom>
              <a:avLst/>
              <a:gdLst/>
              <a:ahLst/>
              <a:cxnLst/>
              <a:rect r="r" b="b" t="t" l="l"/>
              <a:pathLst>
                <a:path h="309553" w="5302669">
                  <a:moveTo>
                    <a:pt x="0" y="0"/>
                  </a:moveTo>
                  <a:lnTo>
                    <a:pt x="5302669" y="0"/>
                  </a:lnTo>
                  <a:lnTo>
                    <a:pt x="5302669" y="309553"/>
                  </a:lnTo>
                  <a:lnTo>
                    <a:pt x="0" y="309553"/>
                  </a:lnTo>
                  <a:close/>
                </a:path>
              </a:pathLst>
            </a:custGeom>
            <a:gradFill rotWithShape="true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5302669" cy="3857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10834017" y="1913509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5302342" y="429110"/>
            <a:ext cx="1628529" cy="2114973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17039887" y="9038887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773723" y="3237378"/>
            <a:ext cx="12528620" cy="6535109"/>
          </a:xfrm>
          <a:custGeom>
            <a:avLst/>
            <a:gdLst/>
            <a:ahLst/>
            <a:cxnLst/>
            <a:rect r="r" b="b" t="t" l="l"/>
            <a:pathLst>
              <a:path h="6535109" w="12528620">
                <a:moveTo>
                  <a:pt x="0" y="0"/>
                </a:moveTo>
                <a:lnTo>
                  <a:pt x="12528619" y="0"/>
                </a:lnTo>
                <a:lnTo>
                  <a:pt x="12528619" y="6535109"/>
                </a:lnTo>
                <a:lnTo>
                  <a:pt x="0" y="65351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13496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886421" y="228633"/>
            <a:ext cx="8515158" cy="1444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4"/>
              </a:lnSpc>
            </a:pPr>
            <a:r>
              <a:rPr lang="en-US" b="true" sz="8913">
                <a:solidFill>
                  <a:srgbClr val="3428BA"/>
                </a:solidFill>
                <a:latin typeface="Neo Tech Bold"/>
                <a:ea typeface="Neo Tech Bold"/>
                <a:cs typeface="Neo Tech Bold"/>
                <a:sym typeface="Neo Tech Bold"/>
              </a:rPr>
              <a:t>3.</a:t>
            </a:r>
            <a:r>
              <a:rPr lang="en-US" sz="8913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 </a:t>
            </a:r>
            <a:r>
              <a:rPr lang="en-US" b="true" sz="8913">
                <a:solidFill>
                  <a:srgbClr val="3428BA"/>
                </a:solidFill>
                <a:latin typeface="Neo Tech Bold"/>
                <a:ea typeface="Neo Tech Bold"/>
                <a:cs typeface="Neo Tech Bold"/>
                <a:sym typeface="Neo Tech Bold"/>
              </a:rPr>
              <a:t>СТРУКТУРА</a:t>
            </a:r>
            <a:r>
              <a:rPr lang="en-US" sz="8913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 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57817" y="1578290"/>
            <a:ext cx="7172366" cy="1444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4"/>
              </a:lnSpc>
            </a:pPr>
            <a:r>
              <a:rPr lang="en-US" sz="8913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ДОКУМЕНТА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8347" y="2071296"/>
            <a:ext cx="22247141" cy="7778343"/>
            <a:chOff x="0" y="0"/>
            <a:chExt cx="5302669" cy="18539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02669" cy="1853990"/>
            </a:xfrm>
            <a:custGeom>
              <a:avLst/>
              <a:gdLst/>
              <a:ahLst/>
              <a:cxnLst/>
              <a:rect r="r" b="b" t="t" l="l"/>
              <a:pathLst>
                <a:path h="1853990" w="5302669">
                  <a:moveTo>
                    <a:pt x="0" y="0"/>
                  </a:moveTo>
                  <a:lnTo>
                    <a:pt x="5302669" y="0"/>
                  </a:lnTo>
                  <a:lnTo>
                    <a:pt x="5302669" y="1853990"/>
                  </a:lnTo>
                  <a:lnTo>
                    <a:pt x="0" y="1853990"/>
                  </a:lnTo>
                  <a:close/>
                </a:path>
              </a:pathLst>
            </a:custGeom>
            <a:gradFill rotWithShape="true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5302669" cy="19301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10834017" y="1913509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V="true">
            <a:off x="7905269" y="1659598"/>
            <a:ext cx="2134301" cy="0"/>
          </a:xfrm>
          <a:prstGeom prst="line">
            <a:avLst/>
          </a:prstGeom>
          <a:ln cap="flat" w="142875">
            <a:gradFill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7039887" y="9038887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769365" y="439459"/>
            <a:ext cx="3518635" cy="3518635"/>
          </a:xfrm>
          <a:custGeom>
            <a:avLst/>
            <a:gdLst/>
            <a:ahLst/>
            <a:cxnLst/>
            <a:rect r="r" b="b" t="t" l="l"/>
            <a:pathLst>
              <a:path h="3518635" w="3518635">
                <a:moveTo>
                  <a:pt x="0" y="0"/>
                </a:moveTo>
                <a:lnTo>
                  <a:pt x="3518635" y="0"/>
                </a:lnTo>
                <a:lnTo>
                  <a:pt x="3518635" y="3518635"/>
                </a:lnTo>
                <a:lnTo>
                  <a:pt x="0" y="35186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379552" y="2295929"/>
            <a:ext cx="11528896" cy="6689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67112" indent="-333556" lvl="1">
              <a:lnSpc>
                <a:spcPts val="4325"/>
              </a:lnSpc>
              <a:buFont typeface="Arial"/>
              <a:buChar char="•"/>
            </a:pPr>
            <a:r>
              <a:rPr lang="en-US" b="true" sz="308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 </a:t>
            </a:r>
            <a:r>
              <a:rPr lang="en-US" b="true" sz="308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Тег &lt;html&gt; — главный элемент в HTML. Он является корневым элементом веб-страницы и сообщает браузеру, что документ является HTML-документом. Всё содержимое документа, включая &lt;head&gt; и &lt;body&gt;, находится внутри этого тега.  </a:t>
            </a:r>
          </a:p>
          <a:p>
            <a:pPr algn="ctr" marL="667112" indent="-333556" lvl="1">
              <a:lnSpc>
                <a:spcPts val="4325"/>
              </a:lnSpc>
              <a:buFont typeface="Arial"/>
              <a:buChar char="•"/>
            </a:pPr>
            <a:r>
              <a:rPr lang="en-US" b="true" sz="308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Тег &lt;head&gt; в HTML-коде содержит основную информацию о документе: метаданные (например, заголовок окна или кодировку)</a:t>
            </a:r>
          </a:p>
          <a:p>
            <a:pPr algn="ctr" marL="667112" indent="-333556" lvl="1">
              <a:lnSpc>
                <a:spcPts val="4325"/>
              </a:lnSpc>
              <a:buFont typeface="Arial"/>
              <a:buChar char="•"/>
            </a:pPr>
            <a:r>
              <a:rPr lang="en-US" b="true" sz="308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 Тег &lt;body&gt; используется для размещения всего содержимого, которое отображается на веб-странице. К такой информации относятся текст, изображения, теги, скрипты JavaScript и так далее.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-2487975" y="6523313"/>
            <a:ext cx="5794139" cy="5794139"/>
          </a:xfrm>
          <a:custGeom>
            <a:avLst/>
            <a:gdLst/>
            <a:ahLst/>
            <a:cxnLst/>
            <a:rect r="r" b="b" t="t" l="l"/>
            <a:pathLst>
              <a:path h="5794139" w="5794139">
                <a:moveTo>
                  <a:pt x="0" y="0"/>
                </a:moveTo>
                <a:lnTo>
                  <a:pt x="5794139" y="0"/>
                </a:lnTo>
                <a:lnTo>
                  <a:pt x="5794139" y="5794139"/>
                </a:lnTo>
                <a:lnTo>
                  <a:pt x="0" y="579413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641138" y="99612"/>
            <a:ext cx="14662564" cy="2691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08"/>
              </a:lnSpc>
            </a:pPr>
            <a:r>
              <a:rPr lang="en-US" b="true" sz="7291">
                <a:solidFill>
                  <a:srgbClr val="3428BA"/>
                </a:solidFill>
                <a:latin typeface="Neo Tech Bold"/>
                <a:ea typeface="Neo Tech Bold"/>
                <a:cs typeface="Neo Tech Bold"/>
                <a:sym typeface="Neo Tech Bold"/>
              </a:rPr>
              <a:t>3. СТРУКТУРА ДОКУМЕНТА </a:t>
            </a:r>
          </a:p>
          <a:p>
            <a:pPr algn="ctr">
              <a:lnSpc>
                <a:spcPts val="1020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834017" y="322630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7700" y="1405084"/>
            <a:ext cx="11242148" cy="1855220"/>
            <a:chOff x="0" y="0"/>
            <a:chExt cx="2679598" cy="4421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79598" cy="442197"/>
            </a:xfrm>
            <a:custGeom>
              <a:avLst/>
              <a:gdLst/>
              <a:ahLst/>
              <a:cxnLst/>
              <a:rect r="r" b="b" t="t" l="l"/>
              <a:pathLst>
                <a:path h="442197" w="2679598">
                  <a:moveTo>
                    <a:pt x="0" y="0"/>
                  </a:moveTo>
                  <a:lnTo>
                    <a:pt x="2679598" y="0"/>
                  </a:lnTo>
                  <a:lnTo>
                    <a:pt x="2679598" y="442197"/>
                  </a:lnTo>
                  <a:lnTo>
                    <a:pt x="0" y="442197"/>
                  </a:lnTo>
                  <a:close/>
                </a:path>
              </a:pathLst>
            </a:custGeom>
            <a:gradFill rotWithShape="true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2679598" cy="5183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V="true">
            <a:off x="1498186" y="1100137"/>
            <a:ext cx="2134301" cy="0"/>
          </a:xfrm>
          <a:prstGeom prst="line">
            <a:avLst/>
          </a:prstGeom>
          <a:ln cap="flat" w="142875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5650629" y="9510989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5"/>
                </a:lnTo>
                <a:lnTo>
                  <a:pt x="0" y="4388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7700" y="3733739"/>
            <a:ext cx="11301259" cy="3503390"/>
          </a:xfrm>
          <a:custGeom>
            <a:avLst/>
            <a:gdLst/>
            <a:ahLst/>
            <a:cxnLst/>
            <a:rect r="r" b="b" t="t" l="l"/>
            <a:pathLst>
              <a:path h="3503390" w="11301259">
                <a:moveTo>
                  <a:pt x="0" y="0"/>
                </a:moveTo>
                <a:lnTo>
                  <a:pt x="11301259" y="0"/>
                </a:lnTo>
                <a:lnTo>
                  <a:pt x="11301259" y="3503390"/>
                </a:lnTo>
                <a:lnTo>
                  <a:pt x="0" y="35033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0" y="122976"/>
            <a:ext cx="9378168" cy="1801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50"/>
              </a:lnSpc>
            </a:pPr>
            <a:r>
              <a:rPr lang="en-US" sz="6386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4. HTML ЭЛЕМЕНТЫ </a:t>
            </a:r>
          </a:p>
          <a:p>
            <a:pPr algn="l">
              <a:lnSpc>
                <a:spcPts val="645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484204" y="1915374"/>
            <a:ext cx="9681132" cy="1541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47"/>
              </a:lnSpc>
            </a:pPr>
            <a:r>
              <a:rPr lang="en-US" sz="5492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4.1АНАТОМИЯ ЭЛЕМЕНТОВ </a:t>
            </a:r>
          </a:p>
          <a:p>
            <a:pPr algn="l">
              <a:lnSpc>
                <a:spcPts val="5547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1651202" y="1300309"/>
            <a:ext cx="6353079" cy="7971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7"/>
              </a:lnSpc>
            </a:pPr>
            <a:r>
              <a:rPr lang="en-US" sz="2662" i="true" b="true">
                <a:solidFill>
                  <a:srgbClr val="240960"/>
                </a:solidFill>
                <a:latin typeface="Neo Tech Bold Italics"/>
                <a:ea typeface="Neo Tech Bold Italics"/>
                <a:cs typeface="Neo Tech Bold Italics"/>
                <a:sym typeface="Neo Tech Bold Italics"/>
              </a:rPr>
              <a:t>Открывающий тег</a:t>
            </a:r>
            <a:r>
              <a:rPr lang="en-US" sz="2662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(Opening tag): Состоит из имени элемента (в данном случае, "p"), заключённого в открывающие и закрывающие угловые скобки. </a:t>
            </a:r>
          </a:p>
          <a:p>
            <a:pPr algn="l">
              <a:lnSpc>
                <a:spcPts val="3727"/>
              </a:lnSpc>
            </a:pPr>
            <a:r>
              <a:rPr lang="en-US" sz="2662" i="true" b="true">
                <a:solidFill>
                  <a:srgbClr val="240960"/>
                </a:solidFill>
                <a:latin typeface="Neo Tech Bold Italics"/>
                <a:ea typeface="Neo Tech Bold Italics"/>
                <a:cs typeface="Neo Tech Bold Italics"/>
                <a:sym typeface="Neo Tech Bold Italics"/>
              </a:rPr>
              <a:t> Закрывающий тег </a:t>
            </a:r>
            <a:r>
              <a:rPr lang="en-US" sz="2662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(Closing tag): Это то же самое, что и открывающий тег, за исключением того, что он включает в себя косую черту перед именем элемента. </a:t>
            </a:r>
          </a:p>
          <a:p>
            <a:pPr algn="l">
              <a:lnSpc>
                <a:spcPts val="3727"/>
              </a:lnSpc>
            </a:pPr>
            <a:r>
              <a:rPr lang="en-US" sz="2662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Атрибуты содержат дополнительную информацию об элементе, которую вы не хотите показывать. В данном случае, class — это имя атрибута, а editor-note — это значение атрибута.</a:t>
            </a:r>
          </a:p>
          <a:p>
            <a:pPr algn="l">
              <a:lnSpc>
                <a:spcPts val="372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742546" y="322630"/>
            <a:ext cx="17871339" cy="17871339"/>
          </a:xfrm>
          <a:custGeom>
            <a:avLst/>
            <a:gdLst/>
            <a:ahLst/>
            <a:cxnLst/>
            <a:rect r="r" b="b" t="t" l="l"/>
            <a:pathLst>
              <a:path h="17871339" w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79000"/>
          </a:blip>
          <a:srcRect l="0" t="0" r="0" b="0"/>
          <a:stretch>
            <a:fillRect/>
          </a:stretch>
        </p:blipFill>
        <p:spPr>
          <a:xfrm flipH="false" flipV="false" rot="0">
            <a:off x="1279153" y="1913509"/>
            <a:ext cx="7287857" cy="2441432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>
            <a:off x="8778064" y="3609059"/>
            <a:ext cx="1210781" cy="0"/>
          </a:xfrm>
          <a:prstGeom prst="line">
            <a:avLst/>
          </a:prstGeom>
          <a:ln cap="flat" w="142875">
            <a:gradFill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4268488" y="-276452"/>
            <a:ext cx="5077990" cy="50779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79902" y="2060987"/>
            <a:ext cx="13449879" cy="3082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47"/>
              </a:lnSpc>
            </a:pPr>
            <a:r>
              <a:rPr lang="en-US" sz="8391">
                <a:solidFill>
                  <a:srgbClr val="3428BA"/>
                </a:solidFill>
                <a:latin typeface="Neo Tech"/>
                <a:ea typeface="Neo Tech"/>
                <a:cs typeface="Neo Tech"/>
                <a:sym typeface="Neo Tech"/>
              </a:rPr>
              <a:t> 4.2ВИДЫ ЭЛЕМЕНТОВ </a:t>
            </a:r>
          </a:p>
          <a:p>
            <a:pPr algn="ctr">
              <a:lnSpc>
                <a:spcPts val="11747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909926" y="4335891"/>
            <a:ext cx="12562584" cy="334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3"/>
              </a:lnSpc>
            </a:pPr>
            <a:r>
              <a:rPr lang="en-US" sz="4645" b="true">
                <a:solidFill>
                  <a:srgbClr val="240960"/>
                </a:solidFill>
                <a:latin typeface="Neo Tech Bold"/>
                <a:ea typeface="Neo Tech Bold"/>
                <a:cs typeface="Neo Tech Bold"/>
                <a:sym typeface="Neo Tech Bold"/>
              </a:rPr>
              <a:t> Все HTML-элементы делятся на две большие группы: блочные элементы, строчные элементы. </a:t>
            </a:r>
          </a:p>
          <a:p>
            <a:pPr algn="l">
              <a:lnSpc>
                <a:spcPts val="6503"/>
              </a:lnSpc>
              <a:spcBef>
                <a:spcPct val="0"/>
              </a:spcBef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3858617" y="8318867"/>
            <a:ext cx="438826" cy="438826"/>
          </a:xfrm>
          <a:custGeom>
            <a:avLst/>
            <a:gdLst/>
            <a:ahLst/>
            <a:cxnLst/>
            <a:rect r="r" b="b" t="t" l="l"/>
            <a:pathLst>
              <a:path h="438826" w="438826">
                <a:moveTo>
                  <a:pt x="0" y="0"/>
                </a:moveTo>
                <a:lnTo>
                  <a:pt x="438826" y="0"/>
                </a:lnTo>
                <a:lnTo>
                  <a:pt x="438826" y="438825"/>
                </a:lnTo>
                <a:lnTo>
                  <a:pt x="0" y="4388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DAGT2rS5Uh8</dc:identifier>
  <dcterms:modified xsi:type="dcterms:W3CDTF">2011-08-01T06:04:30Z</dcterms:modified>
  <cp:revision>1</cp:revision>
  <dc:title>Non Text Magic Studio Magic Design for Presentations L&amp;P</dc:title>
</cp:coreProperties>
</file>

<file path=docProps/thumbnail.jpeg>
</file>